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Familjen Grotesk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gs+GLUFoH2k7CFt2qnK66m2El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amiljenGrotesk-regular.fntdata"/><Relationship Id="rId20" Type="http://schemas.openxmlformats.org/officeDocument/2006/relationships/slide" Target="slides/slide16.xml"/><Relationship Id="rId42" Type="http://schemas.openxmlformats.org/officeDocument/2006/relationships/font" Target="fonts/FamiljenGrotesk-italic.fntdata"/><Relationship Id="rId41" Type="http://schemas.openxmlformats.org/officeDocument/2006/relationships/font" Target="fonts/FamiljenGrotesk-bold.fntdata"/><Relationship Id="rId22" Type="http://schemas.openxmlformats.org/officeDocument/2006/relationships/slide" Target="slides/slide18.xml"/><Relationship Id="rId44" Type="http://schemas.openxmlformats.org/officeDocument/2006/relationships/font" Target="fonts/Barlow-regular.fntdata"/><Relationship Id="rId21" Type="http://schemas.openxmlformats.org/officeDocument/2006/relationships/slide" Target="slides/slide17.xml"/><Relationship Id="rId43" Type="http://schemas.openxmlformats.org/officeDocument/2006/relationships/font" Target="fonts/FamiljenGrotesk-boldItalic.fntdata"/><Relationship Id="rId24" Type="http://schemas.openxmlformats.org/officeDocument/2006/relationships/slide" Target="slides/slide20.xml"/><Relationship Id="rId46" Type="http://schemas.openxmlformats.org/officeDocument/2006/relationships/font" Target="fonts/Barlow-italic.fntdata"/><Relationship Id="rId23" Type="http://schemas.openxmlformats.org/officeDocument/2006/relationships/slide" Target="slides/slide19.xml"/><Relationship Id="rId45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Barlow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bold.fntdata"/><Relationship Id="rId14" Type="http://schemas.openxmlformats.org/officeDocument/2006/relationships/slide" Target="slides/slide10.xml"/><Relationship Id="rId36" Type="http://schemas.openxmlformats.org/officeDocument/2006/relationships/font" Target="fonts/Raleway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74d4c591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874d4c591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b17b920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9b17b920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74d4c59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874d4c59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74d4c59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874d4c59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f9ba130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8df9ba130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df9ba13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8df9ba13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74d4c59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874d4c59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b229a435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38b229a435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b229a435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8b229a435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8feb3b8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68feb3b8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b07a0a5f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9b07a0a5f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df9ba13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38df9ba13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b07a0a5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9b07a0a5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b07a0a5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9b07a0a5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add148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9add148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74d4c59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3874d4c59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4d5ca85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84d5ca85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4d5ca85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84d5ca85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4d5ca85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84d5ca85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8dea7c5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88dea7c5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" type="subTitle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4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55"/>
          <p:cNvSpPr txBox="1"/>
          <p:nvPr>
            <p:ph idx="1" type="subTitle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55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" type="subTitle"/>
          </p:nvPr>
        </p:nvSpPr>
        <p:spPr>
          <a:xfrm>
            <a:off x="720000" y="1749944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2" type="subTitle"/>
          </p:nvPr>
        </p:nvSpPr>
        <p:spPr>
          <a:xfrm>
            <a:off x="350295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3" type="subTitle"/>
          </p:nvPr>
        </p:nvSpPr>
        <p:spPr>
          <a:xfrm>
            <a:off x="720000" y="3364249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4" type="subTitle"/>
          </p:nvPr>
        </p:nvSpPr>
        <p:spPr>
          <a:xfrm>
            <a:off x="350295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5" type="subTitle"/>
          </p:nvPr>
        </p:nvSpPr>
        <p:spPr>
          <a:xfrm>
            <a:off x="628590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6" type="subTitle"/>
          </p:nvPr>
        </p:nvSpPr>
        <p:spPr>
          <a:xfrm>
            <a:off x="628590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7" type="subTitle"/>
          </p:nvPr>
        </p:nvSpPr>
        <p:spPr>
          <a:xfrm>
            <a:off x="72000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51"/>
          <p:cNvSpPr txBox="1"/>
          <p:nvPr>
            <p:ph idx="8" type="subTitle"/>
          </p:nvPr>
        </p:nvSpPr>
        <p:spPr>
          <a:xfrm>
            <a:off x="350295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51"/>
          <p:cNvSpPr txBox="1"/>
          <p:nvPr>
            <p:ph idx="9" type="subTitle"/>
          </p:nvPr>
        </p:nvSpPr>
        <p:spPr>
          <a:xfrm>
            <a:off x="6287838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51"/>
          <p:cNvSpPr txBox="1"/>
          <p:nvPr>
            <p:ph idx="13" type="subTitle"/>
          </p:nvPr>
        </p:nvSpPr>
        <p:spPr>
          <a:xfrm>
            <a:off x="720000" y="306953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51"/>
          <p:cNvSpPr txBox="1"/>
          <p:nvPr>
            <p:ph idx="14" type="subTitle"/>
          </p:nvPr>
        </p:nvSpPr>
        <p:spPr>
          <a:xfrm>
            <a:off x="3502950" y="3069529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51"/>
          <p:cNvSpPr txBox="1"/>
          <p:nvPr>
            <p:ph idx="15" type="subTitle"/>
          </p:nvPr>
        </p:nvSpPr>
        <p:spPr>
          <a:xfrm>
            <a:off x="6287700" y="3069534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5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" name="Google Shape;94;p54"/>
          <p:cNvSpPr txBox="1"/>
          <p:nvPr>
            <p:ph idx="1" type="subTitle"/>
          </p:nvPr>
        </p:nvSpPr>
        <p:spPr>
          <a:xfrm>
            <a:off x="1993068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54"/>
          <p:cNvSpPr txBox="1"/>
          <p:nvPr>
            <p:ph idx="2" type="subTitle"/>
          </p:nvPr>
        </p:nvSpPr>
        <p:spPr>
          <a:xfrm>
            <a:off x="1993068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54"/>
          <p:cNvSpPr txBox="1"/>
          <p:nvPr>
            <p:ph idx="3" type="subTitle"/>
          </p:nvPr>
        </p:nvSpPr>
        <p:spPr>
          <a:xfrm>
            <a:off x="1993068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54"/>
          <p:cNvSpPr txBox="1"/>
          <p:nvPr>
            <p:ph idx="4" type="subTitle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54"/>
          <p:cNvSpPr txBox="1"/>
          <p:nvPr>
            <p:ph idx="5" type="subTitle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54"/>
          <p:cNvSpPr txBox="1"/>
          <p:nvPr>
            <p:ph idx="6" type="subTitle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5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56"/>
          <p:cNvSpPr txBox="1"/>
          <p:nvPr>
            <p:ph idx="1" type="body"/>
          </p:nvPr>
        </p:nvSpPr>
        <p:spPr>
          <a:xfrm>
            <a:off x="720000" y="1056882"/>
            <a:ext cx="7704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5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57"/>
          <p:cNvSpPr txBox="1"/>
          <p:nvPr>
            <p:ph idx="1" type="body"/>
          </p:nvPr>
        </p:nvSpPr>
        <p:spPr>
          <a:xfrm>
            <a:off x="720000" y="1053775"/>
            <a:ext cx="77040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5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1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61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2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62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62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3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63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" name="Google Shape;14;p45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45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45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5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45"/>
          <p:cNvSpPr txBox="1"/>
          <p:nvPr>
            <p:ph idx="7" type="title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45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" name="Google Shape;20;p45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45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" name="Google Shape;22;p45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45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45"/>
          <p:cNvSpPr txBox="1"/>
          <p:nvPr>
            <p:ph idx="15" type="subTitle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5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66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124" name="Google Shape;124;p66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5" name="Google Shape;125;p66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6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/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7"/>
          <p:cNvSpPr txBox="1"/>
          <p:nvPr>
            <p:ph idx="1" type="body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47"/>
          <p:cNvSpPr/>
          <p:nvPr>
            <p:ph idx="2" type="pic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" type="subTitle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2" type="subTitle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48"/>
          <p:cNvSpPr txBox="1"/>
          <p:nvPr>
            <p:ph idx="3" type="subTitle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48"/>
          <p:cNvSpPr txBox="1"/>
          <p:nvPr>
            <p:ph idx="4" type="subTitle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4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" type="subTitle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2" type="subTitle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3" type="subTitle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4" type="subTitle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49"/>
          <p:cNvSpPr txBox="1"/>
          <p:nvPr>
            <p:ph idx="5" type="subTitle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" name="Google Shape;47;p49"/>
          <p:cNvSpPr txBox="1"/>
          <p:nvPr>
            <p:ph idx="6" type="subTitle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49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50"/>
          <p:cNvSpPr txBox="1"/>
          <p:nvPr>
            <p:ph idx="1" type="subTitle"/>
          </p:nvPr>
        </p:nvSpPr>
        <p:spPr>
          <a:xfrm>
            <a:off x="720000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50"/>
          <p:cNvSpPr txBox="1"/>
          <p:nvPr>
            <p:ph idx="2" type="subTitle"/>
          </p:nvPr>
        </p:nvSpPr>
        <p:spPr>
          <a:xfrm>
            <a:off x="720000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50"/>
          <p:cNvSpPr txBox="1"/>
          <p:nvPr>
            <p:ph idx="3" type="subTitle"/>
          </p:nvPr>
        </p:nvSpPr>
        <p:spPr>
          <a:xfrm>
            <a:off x="4031384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4" type="subTitle"/>
          </p:nvPr>
        </p:nvSpPr>
        <p:spPr>
          <a:xfrm>
            <a:off x="720000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50"/>
          <p:cNvSpPr txBox="1"/>
          <p:nvPr>
            <p:ph idx="5" type="subTitle"/>
          </p:nvPr>
        </p:nvSpPr>
        <p:spPr>
          <a:xfrm>
            <a:off x="4031384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6" type="subTitle"/>
          </p:nvPr>
        </p:nvSpPr>
        <p:spPr>
          <a:xfrm>
            <a:off x="720000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50"/>
          <p:cNvSpPr txBox="1"/>
          <p:nvPr>
            <p:ph idx="7" type="subTitle"/>
          </p:nvPr>
        </p:nvSpPr>
        <p:spPr>
          <a:xfrm>
            <a:off x="4031378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" name="Google Shape;58;p50"/>
          <p:cNvSpPr txBox="1"/>
          <p:nvPr>
            <p:ph idx="8" type="subTitle"/>
          </p:nvPr>
        </p:nvSpPr>
        <p:spPr>
          <a:xfrm>
            <a:off x="4031378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p50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3"/>
          <p:cNvSpPr txBox="1"/>
          <p:nvPr>
            <p:ph hasCustomPrompt="1"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53"/>
          <p:cNvSpPr txBox="1"/>
          <p:nvPr>
            <p:ph idx="1" type="subTitle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2"/>
          <p:cNvSpPr txBox="1"/>
          <p:nvPr>
            <p:ph type="title"/>
          </p:nvPr>
        </p:nvSpPr>
        <p:spPr>
          <a:xfrm>
            <a:off x="4936301" y="19790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52"/>
          <p:cNvSpPr txBox="1"/>
          <p:nvPr>
            <p:ph idx="1" type="subTitle"/>
          </p:nvPr>
        </p:nvSpPr>
        <p:spPr>
          <a:xfrm>
            <a:off x="4936301" y="2565661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2"/>
          <p:cNvSpPr txBox="1"/>
          <p:nvPr>
            <p:ph idx="2" type="title"/>
          </p:nvPr>
        </p:nvSpPr>
        <p:spPr>
          <a:xfrm>
            <a:off x="4936301" y="6710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52"/>
          <p:cNvSpPr txBox="1"/>
          <p:nvPr>
            <p:ph idx="3" type="subTitle"/>
          </p:nvPr>
        </p:nvSpPr>
        <p:spPr>
          <a:xfrm>
            <a:off x="4936301" y="1257717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52"/>
          <p:cNvSpPr txBox="1"/>
          <p:nvPr>
            <p:ph idx="4" type="title"/>
          </p:nvPr>
        </p:nvSpPr>
        <p:spPr>
          <a:xfrm>
            <a:off x="4936301" y="3286983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52"/>
          <p:cNvSpPr txBox="1"/>
          <p:nvPr>
            <p:ph idx="5" type="subTitle"/>
          </p:nvPr>
        </p:nvSpPr>
        <p:spPr>
          <a:xfrm>
            <a:off x="4936300" y="38735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b="0" i="0" sz="30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/>
          <p:nvPr/>
        </p:nvSpPr>
        <p:spPr>
          <a:xfrm>
            <a:off x="0" y="3191700"/>
            <a:ext cx="9144000" cy="19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" name="Google Shape;131;p1"/>
          <p:cNvSpPr txBox="1"/>
          <p:nvPr>
            <p:ph type="ctrTitle"/>
          </p:nvPr>
        </p:nvSpPr>
        <p:spPr>
          <a:xfrm>
            <a:off x="3163600" y="827675"/>
            <a:ext cx="57909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700"/>
              <a:t>Redes transcriptômicas para estudo das diferenças de expressão gênica sexo-específicas no Transtorno do Espectro Autista (TEA)</a:t>
            </a:r>
            <a:endParaRPr b="1" i="1" sz="2700">
              <a:solidFill>
                <a:schemeClr val="dk2"/>
              </a:solidFill>
            </a:endParaRPr>
          </a:p>
        </p:txBody>
      </p:sp>
      <p:sp>
        <p:nvSpPr>
          <p:cNvPr id="132" name="Google Shape;132;p1"/>
          <p:cNvSpPr txBox="1"/>
          <p:nvPr>
            <p:ph idx="1" type="subTitle"/>
          </p:nvPr>
        </p:nvSpPr>
        <p:spPr>
          <a:xfrm>
            <a:off x="3163600" y="3942300"/>
            <a:ext cx="560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/>
              <a:t>Ciência e Visualização de Dados em Saúde - 2S/2025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id="133" name="Google Shape;1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41600" y="367900"/>
            <a:ext cx="2393249" cy="44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"/>
          <p:cNvCxnSpPr/>
          <p:nvPr/>
        </p:nvCxnSpPr>
        <p:spPr>
          <a:xfrm>
            <a:off x="3311150" y="2942825"/>
            <a:ext cx="51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74d4c5914_0_71"/>
          <p:cNvSpPr txBox="1"/>
          <p:nvPr>
            <p:ph idx="3" type="subTitle"/>
          </p:nvPr>
        </p:nvSpPr>
        <p:spPr>
          <a:xfrm>
            <a:off x="720000" y="1258975"/>
            <a:ext cx="39222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CC0000"/>
                </a:solidFill>
              </a:rPr>
              <a:t>FEMININO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EQUIVALE AO GENÓTIPO:</a:t>
            </a:r>
            <a:endParaRPr b="1"/>
          </a:p>
        </p:txBody>
      </p:sp>
      <p:cxnSp>
        <p:nvCxnSpPr>
          <p:cNvPr id="249" name="Google Shape;249;g3874d4c5914_0_71"/>
          <p:cNvCxnSpPr/>
          <p:nvPr/>
        </p:nvCxnSpPr>
        <p:spPr>
          <a:xfrm>
            <a:off x="4642200" y="1258975"/>
            <a:ext cx="9000" cy="3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250" name="Google Shape;250;g3874d4c5914_0_71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 sexo-específico</a:t>
            </a:r>
            <a:endParaRPr/>
          </a:p>
        </p:txBody>
      </p:sp>
      <p:sp>
        <p:nvSpPr>
          <p:cNvPr id="251" name="Google Shape;251;g3874d4c5914_0_71"/>
          <p:cNvSpPr txBox="1"/>
          <p:nvPr>
            <p:ph idx="3" type="subTitle"/>
          </p:nvPr>
        </p:nvSpPr>
        <p:spPr>
          <a:xfrm>
            <a:off x="4651200" y="1258975"/>
            <a:ext cx="39222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CC0000"/>
                </a:solidFill>
              </a:rPr>
              <a:t>MASCULINO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EQUIVALE AO GENÓTIPO:</a:t>
            </a:r>
            <a:endParaRPr b="1"/>
          </a:p>
        </p:txBody>
      </p:sp>
      <p:pic>
        <p:nvPicPr>
          <p:cNvPr id="252" name="Google Shape;252;g3874d4c5914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450" y="2541225"/>
            <a:ext cx="1713300" cy="17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874d4c5914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875" y="2541225"/>
            <a:ext cx="1713300" cy="17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b17b92031_3_0"/>
          <p:cNvSpPr txBox="1"/>
          <p:nvPr>
            <p:ph type="title"/>
          </p:nvPr>
        </p:nvSpPr>
        <p:spPr>
          <a:xfrm>
            <a:off x="720000" y="445025"/>
            <a:ext cx="32163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Descobertas em estudo similar</a:t>
            </a:r>
            <a:endParaRPr/>
          </a:p>
        </p:txBody>
      </p:sp>
      <p:sp>
        <p:nvSpPr>
          <p:cNvPr id="259" name="Google Shape;259;g39b17b92031_3_0"/>
          <p:cNvSpPr txBox="1"/>
          <p:nvPr>
            <p:ph idx="4294967295" type="body"/>
          </p:nvPr>
        </p:nvSpPr>
        <p:spPr>
          <a:xfrm>
            <a:off x="594000" y="1794025"/>
            <a:ext cx="79560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Homens: genes hub como TP53, HDAC1, RHOA, MAPK1 e RAC1, que têm associação principalmente a processos de sinalização celular, parecem ter expressão aumentada, enquanto genes como CDC42, ITGB1 e PIK3CA, relacionados à adesão celular e resposta imunológica, parecem ter expressão reduzida.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Mulheres: os hubs observados com expressão aumentada incluíram BYSL, GTPBP4 e HSPA4, ligados a processos de reparo de DNA e regulação epigenética, enquanto os de expressão reduzida, como CTNNB1, PTEN e KRAS, mostraram relação com vias de sinalização de crescimento e câncer.</a:t>
            </a:r>
            <a:endParaRPr sz="1500"/>
          </a:p>
        </p:txBody>
      </p:sp>
      <p:pic>
        <p:nvPicPr>
          <p:cNvPr id="260" name="Google Shape;260;g39b17b9203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00" y="11675"/>
            <a:ext cx="5057600" cy="16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74d4c5914_0_27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6" name="Google Shape;266;g3874d4c5914_0_27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Hipóteses</a:t>
            </a:r>
            <a:endParaRPr/>
          </a:p>
        </p:txBody>
      </p:sp>
      <p:sp>
        <p:nvSpPr>
          <p:cNvPr id="267" name="Google Shape;267;g3874d4c5914_0_27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68" name="Google Shape;268;g3874d4c5914_0_27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269" name="Google Shape;269;g3874d4c5914_0_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g3874d4c5914_0_27"/>
            <p:cNvSpPr/>
            <p:nvPr/>
          </p:nvSpPr>
          <p:spPr>
            <a:xfrm rot="372207">
              <a:off x="1370748" y="609728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71" name="Google Shape;271;g3874d4c5914_0_27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>
            <p:ph idx="4" type="subTitle"/>
          </p:nvPr>
        </p:nvSpPr>
        <p:spPr>
          <a:xfrm>
            <a:off x="488550" y="1301538"/>
            <a:ext cx="81669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É possível identificar genes “hubs” e módulos de expressão que diferenciam amostras de neurodivergentes e neurotípicos, femininos e masculinos?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 expressão destes genes centrais, se relaciona com a co-expressão de genes de hormonas sexuais regulados pelo eixo hipotálamo-hipófise de maneira diferencial?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Os genes “hubs” identificados aqui  já foram previamente associados ao TEA?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Existe correlação entre os genes “hubs” identificados e a localização cromossomal em X e Y?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Existe correlação entre os genes “hubs” identificados no cérebro e genes “hubs” identificados no sangue? É possível propô-los como biomarcadores?</a:t>
            </a:r>
            <a:endParaRPr sz="1400"/>
          </a:p>
        </p:txBody>
      </p:sp>
      <p:pic>
        <p:nvPicPr>
          <p:cNvPr id="277" name="Google Shape;2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"/>
          <p:cNvSpPr/>
          <p:nvPr/>
        </p:nvSpPr>
        <p:spPr>
          <a:xfrm rot="371848">
            <a:off x="1439521" y="4381732"/>
            <a:ext cx="558564" cy="587520"/>
          </a:xfrm>
          <a:prstGeom prst="star10">
            <a:avLst>
              <a:gd fmla="val 17537" name="adj"/>
              <a:gd fmla="val 105146" name="h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9" name="Google Shape;279;p7"/>
          <p:cNvSpPr txBox="1"/>
          <p:nvPr>
            <p:ph idx="4" type="subTitle"/>
          </p:nvPr>
        </p:nvSpPr>
        <p:spPr>
          <a:xfrm>
            <a:off x="488550" y="663225"/>
            <a:ext cx="8166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Partindo do pressuposto de que o TEA é mais diagnosticado em indivíduos masculinos, e costuma ser diagnosticado em indivíduos femininos mais tardiamente, queremos responder se:</a:t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74d4c5914_0_37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5" name="Google Shape;285;g3874d4c5914_0_37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286" name="Google Shape;286;g3874d4c5914_0_37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87" name="Google Shape;287;g3874d4c5914_0_37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288" name="Google Shape;288;g3874d4c5914_0_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g3874d4c5914_0_37"/>
            <p:cNvSpPr/>
            <p:nvPr/>
          </p:nvSpPr>
          <p:spPr>
            <a:xfrm rot="372207">
              <a:off x="1370748" y="609728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90" name="Google Shape;290;g3874d4c5914_0_37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Critérios de escolha do dataset</a:t>
            </a:r>
            <a:endParaRPr/>
          </a:p>
        </p:txBody>
      </p:sp>
      <p:cxnSp>
        <p:nvCxnSpPr>
          <p:cNvPr id="296" name="Google Shape;296;p8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97" name="Google Shape;2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9462" y="1740575"/>
            <a:ext cx="2165077" cy="9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8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Cérebro </a:t>
            </a:r>
            <a:r>
              <a:rPr i="1" lang="en" sz="1500"/>
              <a:t>post-mortem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de RNA total com normalização RPKM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sp>
        <p:nvSpPr>
          <p:cNvPr id="299" name="Google Shape;299;p8"/>
          <p:cNvSpPr txBox="1"/>
          <p:nvPr>
            <p:ph idx="4294967295" type="body"/>
          </p:nvPr>
        </p:nvSpPr>
        <p:spPr>
          <a:xfrm>
            <a:off x="3657750" y="2896513"/>
            <a:ext cx="1828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GSE102741 </a:t>
            </a:r>
            <a:endParaRPr sz="1500"/>
          </a:p>
        </p:txBody>
      </p:sp>
      <p:sp>
        <p:nvSpPr>
          <p:cNvPr id="300" name="Google Shape;300;p8"/>
          <p:cNvSpPr txBox="1"/>
          <p:nvPr>
            <p:ph idx="4294967295" type="body"/>
          </p:nvPr>
        </p:nvSpPr>
        <p:spPr>
          <a:xfrm>
            <a:off x="6066050" y="873900"/>
            <a:ext cx="28884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Cortex prefrontal dorsolateral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500"/>
              <a:t>Funcionamento executivo e controle cognitivo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Adultos (18 anos ou mais)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Feminino e masculino</a:t>
            </a:r>
            <a:endParaRPr sz="1500"/>
          </a:p>
        </p:txBody>
      </p:sp>
      <p:cxnSp>
        <p:nvCxnSpPr>
          <p:cNvPr id="301" name="Google Shape;301;p8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302" name="Google Shape;3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2350" y="2087125"/>
            <a:ext cx="1609324" cy="14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df9ba1309_0_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Critérios de escolha do dataset</a:t>
            </a:r>
            <a:endParaRPr/>
          </a:p>
        </p:txBody>
      </p:sp>
      <p:cxnSp>
        <p:nvCxnSpPr>
          <p:cNvPr id="308" name="Google Shape;308;g38df9ba1309_0_52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09" name="Google Shape;309;g38df9ba1309_0_52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Sangue total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de mRNA com normalização binomial negativa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sp>
        <p:nvSpPr>
          <p:cNvPr id="310" name="Google Shape;310;g38df9ba1309_0_52"/>
          <p:cNvSpPr txBox="1"/>
          <p:nvPr>
            <p:ph idx="4294967295" type="body"/>
          </p:nvPr>
        </p:nvSpPr>
        <p:spPr>
          <a:xfrm>
            <a:off x="3393238" y="2896525"/>
            <a:ext cx="2266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E-MTAB-13871</a:t>
            </a:r>
            <a:endParaRPr sz="1500"/>
          </a:p>
        </p:txBody>
      </p:sp>
      <p:sp>
        <p:nvSpPr>
          <p:cNvPr id="311" name="Google Shape;311;g38df9ba1309_0_52"/>
          <p:cNvSpPr txBox="1"/>
          <p:nvPr>
            <p:ph idx="4294967295" type="body"/>
          </p:nvPr>
        </p:nvSpPr>
        <p:spPr>
          <a:xfrm>
            <a:off x="6015350" y="1192775"/>
            <a:ext cx="29391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Células mononucleares do sangue periférico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500"/>
              <a:t>Componentes do sistema imune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Adultos (18 anos ou mais)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Feminino e masculino</a:t>
            </a:r>
            <a:endParaRPr sz="1500"/>
          </a:p>
        </p:txBody>
      </p:sp>
      <p:cxnSp>
        <p:nvCxnSpPr>
          <p:cNvPr id="312" name="Google Shape;312;g38df9ba1309_0_52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313" name="Google Shape;313;g38df9ba130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875" y="2078750"/>
            <a:ext cx="22955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38df9ba1309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8950" y="2234713"/>
            <a:ext cx="1791900" cy="1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8df9ba1309_0_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/>
              <a:t>Ferramentas usadas</a:t>
            </a:r>
            <a:endParaRPr b="1"/>
          </a:p>
        </p:txBody>
      </p:sp>
      <p:pic>
        <p:nvPicPr>
          <p:cNvPr id="320" name="Google Shape;320;g38df9ba1309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025" y="1610775"/>
            <a:ext cx="1033375" cy="1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8df9ba1309_0_66"/>
          <p:cNvSpPr txBox="1"/>
          <p:nvPr>
            <p:ph idx="4294967295" type="body"/>
          </p:nvPr>
        </p:nvSpPr>
        <p:spPr>
          <a:xfrm>
            <a:off x="484013" y="123790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Filtragem dos dados</a:t>
            </a:r>
            <a:endParaRPr b="1" sz="1500"/>
          </a:p>
        </p:txBody>
      </p:sp>
      <p:sp>
        <p:nvSpPr>
          <p:cNvPr id="322" name="Google Shape;322;g38df9ba1309_0_66"/>
          <p:cNvSpPr txBox="1"/>
          <p:nvPr>
            <p:ph idx="4294967295" type="body"/>
          </p:nvPr>
        </p:nvSpPr>
        <p:spPr>
          <a:xfrm>
            <a:off x="484025" y="2941625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Representação de grafos</a:t>
            </a:r>
            <a:endParaRPr b="1" sz="1500"/>
          </a:p>
        </p:txBody>
      </p:sp>
      <p:pic>
        <p:nvPicPr>
          <p:cNvPr id="323" name="Google Shape;323;g38df9ba1309_0_66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918279" y="3365950"/>
            <a:ext cx="1710875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8df9ba1309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0725" y="1854825"/>
            <a:ext cx="1962549" cy="7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8df9ba1309_0_66"/>
          <p:cNvSpPr txBox="1"/>
          <p:nvPr>
            <p:ph idx="4294967295" type="body"/>
          </p:nvPr>
        </p:nvSpPr>
        <p:spPr>
          <a:xfrm>
            <a:off x="3282300" y="1237907"/>
            <a:ext cx="25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Transformação de dados e análises estatísticas</a:t>
            </a:r>
            <a:endParaRPr b="1" sz="1500"/>
          </a:p>
        </p:txBody>
      </p:sp>
      <p:sp>
        <p:nvSpPr>
          <p:cNvPr id="326" name="Google Shape;326;g38df9ba1309_0_66"/>
          <p:cNvSpPr txBox="1"/>
          <p:nvPr>
            <p:ph idx="4294967295" type="body"/>
          </p:nvPr>
        </p:nvSpPr>
        <p:spPr>
          <a:xfrm>
            <a:off x="6080575" y="127275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Análises de enriquecimento</a:t>
            </a:r>
            <a:endParaRPr b="1" sz="1500"/>
          </a:p>
        </p:txBody>
      </p:sp>
      <p:pic>
        <p:nvPicPr>
          <p:cNvPr id="327" name="Google Shape;327;g38df9ba1309_0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0113" y="3420450"/>
            <a:ext cx="669650" cy="6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8df9ba1309_0_66"/>
          <p:cNvSpPr txBox="1"/>
          <p:nvPr>
            <p:ph idx="4294967295" type="body"/>
          </p:nvPr>
        </p:nvSpPr>
        <p:spPr>
          <a:xfrm>
            <a:off x="3164325" y="294665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Anotação de idiogramas </a:t>
            </a:r>
            <a:endParaRPr b="1" sz="1500"/>
          </a:p>
        </p:txBody>
      </p:sp>
      <p:pic>
        <p:nvPicPr>
          <p:cNvPr id="329" name="Google Shape;329;g38df9ba1309_0_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9600" y="1646238"/>
            <a:ext cx="2761338" cy="6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8df9ba1309_0_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5679" y="3570475"/>
            <a:ext cx="1192258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8df9ba1309_0_66"/>
          <p:cNvPicPr preferRelativeResize="0"/>
          <p:nvPr/>
        </p:nvPicPr>
        <p:blipFill rotWithShape="1">
          <a:blip r:embed="rId9">
            <a:alphaModFix/>
          </a:blip>
          <a:srcRect b="36972" l="0" r="0" t="35475"/>
          <a:stretch/>
        </p:blipFill>
        <p:spPr>
          <a:xfrm>
            <a:off x="6431125" y="3420450"/>
            <a:ext cx="1878280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8df9ba1309_0_66"/>
          <p:cNvSpPr txBox="1"/>
          <p:nvPr>
            <p:ph idx="4294967295" type="body"/>
          </p:nvPr>
        </p:nvSpPr>
        <p:spPr>
          <a:xfrm>
            <a:off x="6080575" y="2874655"/>
            <a:ext cx="257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Banco de dados sobre genes associados ao TEA</a:t>
            </a:r>
            <a:endParaRPr b="1"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74d4c5914_0_47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8" name="Google Shape;338;g3874d4c5914_0_47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Resultados prévios</a:t>
            </a:r>
            <a:endParaRPr/>
          </a:p>
        </p:txBody>
      </p:sp>
      <p:sp>
        <p:nvSpPr>
          <p:cNvPr id="339" name="Google Shape;339;g3874d4c5914_0_47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40" name="Google Shape;340;g3874d4c5914_0_47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341" name="Google Shape;341;g3874d4c5914_0_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g3874d4c5914_0_47"/>
            <p:cNvSpPr/>
            <p:nvPr/>
          </p:nvSpPr>
          <p:spPr>
            <a:xfrm rot="372207">
              <a:off x="1370748" y="609728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343" name="Google Shape;343;g3874d4c5914_0_47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8b229a435a_0_3" title="Captura de Tela (4).png"/>
          <p:cNvPicPr preferRelativeResize="0"/>
          <p:nvPr/>
        </p:nvPicPr>
        <p:blipFill rotWithShape="1">
          <a:blip r:embed="rId3">
            <a:alphaModFix/>
          </a:blip>
          <a:srcRect b="45050" l="31569" r="25048" t="6642"/>
          <a:stretch/>
        </p:blipFill>
        <p:spPr>
          <a:xfrm>
            <a:off x="3128700" y="784487"/>
            <a:ext cx="5706773" cy="35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8b229a435a_0_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/>
              <a:t>GSE102741</a:t>
            </a:r>
            <a:endParaRPr b="1"/>
          </a:p>
        </p:txBody>
      </p:sp>
      <p:sp>
        <p:nvSpPr>
          <p:cNvPr id="350" name="Google Shape;350;g38b229a435a_0_3"/>
          <p:cNvSpPr txBox="1"/>
          <p:nvPr>
            <p:ph idx="4294967295" type="body"/>
          </p:nvPr>
        </p:nvSpPr>
        <p:spPr>
          <a:xfrm>
            <a:off x="720000" y="1414350"/>
            <a:ext cx="2408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Amostras filtradas por idade (adultos) e sexo (feminino e masculino) de acordo com metadados</a:t>
            </a:r>
            <a:endParaRPr b="1" sz="1500"/>
          </a:p>
        </p:txBody>
      </p:sp>
      <p:sp>
        <p:nvSpPr>
          <p:cNvPr id="351" name="Google Shape;351;g38b229a435a_0_3"/>
          <p:cNvSpPr txBox="1"/>
          <p:nvPr>
            <p:ph idx="4294967295" type="body"/>
          </p:nvPr>
        </p:nvSpPr>
        <p:spPr>
          <a:xfrm>
            <a:off x="624450" y="3406250"/>
            <a:ext cx="25998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Das 52 amostras do dataset, 24 foram incluídas na análise</a:t>
            </a:r>
            <a:endParaRPr b="1" sz="1500"/>
          </a:p>
        </p:txBody>
      </p:sp>
      <p:cxnSp>
        <p:nvCxnSpPr>
          <p:cNvPr id="352" name="Google Shape;352;g38b229a435a_0_3"/>
          <p:cNvCxnSpPr/>
          <p:nvPr/>
        </p:nvCxnSpPr>
        <p:spPr>
          <a:xfrm>
            <a:off x="1924350" y="2574050"/>
            <a:ext cx="0" cy="832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53" name="Google Shape;353;g38b229a435a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0091" y="4359000"/>
            <a:ext cx="663909" cy="7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/>
          <p:nvPr/>
        </p:nvSpPr>
        <p:spPr>
          <a:xfrm>
            <a:off x="0" y="2724600"/>
            <a:ext cx="9144000" cy="24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0" name="Google Shape;140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92031"/>
                </a:solidFill>
              </a:rPr>
              <a:t>Conteúdos abordados</a:t>
            </a:r>
            <a:endParaRPr>
              <a:solidFill>
                <a:srgbClr val="192031"/>
              </a:solidFill>
            </a:endParaRPr>
          </a:p>
        </p:txBody>
      </p:sp>
      <p:sp>
        <p:nvSpPr>
          <p:cNvPr id="141" name="Google Shape;141;p3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" name="Google Shape;142;p3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3" name="Google Shape;143;p3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" name="Google Shape;144;p3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5" name="Google Shape;145;p3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" name="Google Shape;146;p3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47" name="Google Shape;147;p3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Hipóteses</a:t>
            </a:r>
            <a:endParaRPr/>
          </a:p>
        </p:txBody>
      </p:sp>
      <p:sp>
        <p:nvSpPr>
          <p:cNvPr id="148" name="Google Shape;148;p3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149" name="Google Shape;149;p3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Resultados prévios</a:t>
            </a:r>
            <a:endParaRPr/>
          </a:p>
        </p:txBody>
      </p:sp>
      <p:sp>
        <p:nvSpPr>
          <p:cNvPr id="150" name="Google Shape;150;p3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Próximos passos</a:t>
            </a:r>
            <a:endParaRPr/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975" y="2062300"/>
            <a:ext cx="1577231" cy="1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b229a435a_0_17"/>
          <p:cNvSpPr txBox="1"/>
          <p:nvPr>
            <p:ph idx="4294967295" type="body"/>
          </p:nvPr>
        </p:nvSpPr>
        <p:spPr>
          <a:xfrm>
            <a:off x="146975" y="4074750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400"/>
              <a:t>Filtragem dos valores de expressão (por idade)</a:t>
            </a:r>
            <a:endParaRPr b="1" sz="1400"/>
          </a:p>
        </p:txBody>
      </p:sp>
      <p:sp>
        <p:nvSpPr>
          <p:cNvPr id="359" name="Google Shape;359;g38b229a435a_0_17"/>
          <p:cNvSpPr txBox="1"/>
          <p:nvPr>
            <p:ph idx="4294967295" type="body"/>
          </p:nvPr>
        </p:nvSpPr>
        <p:spPr>
          <a:xfrm>
            <a:off x="2768800" y="4041600"/>
            <a:ext cx="2686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400"/>
              <a:t>Cálculo da média de log2 RPKM para os grupos</a:t>
            </a:r>
            <a:endParaRPr b="1" sz="1400"/>
          </a:p>
        </p:txBody>
      </p:sp>
      <p:sp>
        <p:nvSpPr>
          <p:cNvPr id="360" name="Google Shape;360;g38b229a435a_0_17"/>
          <p:cNvSpPr txBox="1"/>
          <p:nvPr>
            <p:ph idx="4294967295" type="body"/>
          </p:nvPr>
        </p:nvSpPr>
        <p:spPr>
          <a:xfrm>
            <a:off x="5705013" y="4074750"/>
            <a:ext cx="276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400"/>
              <a:t>Remoção de ruídos e baixa expressão (média abaixo de 0,5)</a:t>
            </a:r>
            <a:endParaRPr b="1" sz="1400"/>
          </a:p>
        </p:txBody>
      </p:sp>
      <p:cxnSp>
        <p:nvCxnSpPr>
          <p:cNvPr id="361" name="Google Shape;361;g38b229a435a_0_17"/>
          <p:cNvCxnSpPr/>
          <p:nvPr/>
        </p:nvCxnSpPr>
        <p:spPr>
          <a:xfrm flipH="1" rot="-8097341">
            <a:off x="2489776" y="4223952"/>
            <a:ext cx="274287" cy="274287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g38b229a435a_0_17"/>
          <p:cNvCxnSpPr/>
          <p:nvPr/>
        </p:nvCxnSpPr>
        <p:spPr>
          <a:xfrm flipH="1" rot="-8097341">
            <a:off x="5517288" y="4223952"/>
            <a:ext cx="274287" cy="274287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3" name="Google Shape;363;g38b229a435a_0_17" title="Captura de Tela (10).png"/>
          <p:cNvPicPr preferRelativeResize="0"/>
          <p:nvPr/>
        </p:nvPicPr>
        <p:blipFill rotWithShape="1">
          <a:blip r:embed="rId3">
            <a:alphaModFix/>
          </a:blip>
          <a:srcRect b="3080" l="4305" r="8888" t="38233"/>
          <a:stretch/>
        </p:blipFill>
        <p:spPr>
          <a:xfrm>
            <a:off x="430375" y="668025"/>
            <a:ext cx="8555573" cy="3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8b229a435a_0_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/>
              <a:t>GSE102741 </a:t>
            </a:r>
            <a:endParaRPr b="1"/>
          </a:p>
        </p:txBody>
      </p:sp>
      <p:pic>
        <p:nvPicPr>
          <p:cNvPr id="365" name="Google Shape;365;g38b229a435a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0091" y="4359000"/>
            <a:ext cx="663909" cy="7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8feb3b8e0_0_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/>
              <a:t>GSE102741</a:t>
            </a:r>
            <a:endParaRPr b="1"/>
          </a:p>
        </p:txBody>
      </p:sp>
      <p:sp>
        <p:nvSpPr>
          <p:cNvPr id="371" name="Google Shape;371;g368feb3b8e0_0_5"/>
          <p:cNvSpPr txBox="1"/>
          <p:nvPr>
            <p:ph idx="4294967295" type="body"/>
          </p:nvPr>
        </p:nvSpPr>
        <p:spPr>
          <a:xfrm>
            <a:off x="420000" y="1692938"/>
            <a:ext cx="24087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Genes diferencialmente expressos em comum para os </a:t>
            </a:r>
            <a:r>
              <a:rPr b="1" lang="en" sz="1500">
                <a:solidFill>
                  <a:srgbClr val="CC0000"/>
                </a:solidFill>
              </a:rPr>
              <a:t>todos os grupos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rgbClr val="CC0000"/>
                </a:solidFill>
              </a:rPr>
              <a:t>VS</a:t>
            </a:r>
            <a:endParaRPr b="1" sz="15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Genes diferencialmente expressos </a:t>
            </a:r>
            <a:r>
              <a:rPr b="1" lang="en" sz="1500">
                <a:solidFill>
                  <a:srgbClr val="CC0000"/>
                </a:solidFill>
              </a:rPr>
              <a:t>somente nos grupos TEA</a:t>
            </a:r>
            <a:endParaRPr b="1" sz="1500">
              <a:solidFill>
                <a:srgbClr val="CC0000"/>
              </a:solidFill>
            </a:endParaRPr>
          </a:p>
        </p:txBody>
      </p:sp>
      <p:pic>
        <p:nvPicPr>
          <p:cNvPr id="372" name="Google Shape;372;g368feb3b8e0_0_5" title="Captura de Tela (11).png"/>
          <p:cNvPicPr preferRelativeResize="0"/>
          <p:nvPr/>
        </p:nvPicPr>
        <p:blipFill rotWithShape="1">
          <a:blip r:embed="rId3">
            <a:alphaModFix/>
          </a:blip>
          <a:srcRect b="15192" l="20644" r="13187" t="15463"/>
          <a:stretch/>
        </p:blipFill>
        <p:spPr>
          <a:xfrm>
            <a:off x="3076325" y="1090100"/>
            <a:ext cx="5933798" cy="349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68feb3b8e0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0091" y="4359000"/>
            <a:ext cx="663909" cy="7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b07a0a5fe_0_47"/>
          <p:cNvSpPr/>
          <p:nvPr/>
        </p:nvSpPr>
        <p:spPr>
          <a:xfrm>
            <a:off x="2286625" y="2660713"/>
            <a:ext cx="2203500" cy="7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9" name="Google Shape;379;g39b07a0a5fe_0_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/>
              <a:t>GSE102741 - grupos de análise</a:t>
            </a:r>
            <a:endParaRPr b="1"/>
          </a:p>
        </p:txBody>
      </p:sp>
      <p:sp>
        <p:nvSpPr>
          <p:cNvPr id="380" name="Google Shape;380;g39b07a0a5fe_0_47"/>
          <p:cNvSpPr/>
          <p:nvPr/>
        </p:nvSpPr>
        <p:spPr>
          <a:xfrm>
            <a:off x="2286625" y="1702475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1" name="Google Shape;381;g39b07a0a5fe_0_47"/>
          <p:cNvSpPr txBox="1"/>
          <p:nvPr>
            <p:ph idx="4294967295" type="body"/>
          </p:nvPr>
        </p:nvSpPr>
        <p:spPr>
          <a:xfrm>
            <a:off x="2355475" y="1702475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exclusivamente</a:t>
            </a:r>
            <a:r>
              <a:rPr b="1" lang="en" sz="1300">
                <a:solidFill>
                  <a:schemeClr val="lt1"/>
                </a:solidFill>
              </a:rPr>
              <a:t> abundantes em grupos neurodivergentes (TEA)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382" name="Google Shape;382;g39b07a0a5fe_0_47"/>
          <p:cNvSpPr txBox="1"/>
          <p:nvPr>
            <p:ph idx="4294967295" type="body"/>
          </p:nvPr>
        </p:nvSpPr>
        <p:spPr>
          <a:xfrm>
            <a:off x="2355475" y="2660725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diferencialmente</a:t>
            </a:r>
            <a:r>
              <a:rPr b="1" lang="en" sz="1300">
                <a:solidFill>
                  <a:schemeClr val="lt1"/>
                </a:solidFill>
              </a:rPr>
              <a:t> expressos entre todos os grupos (TEA e controle)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383" name="Google Shape;383;g39b07a0a5fe_0_47"/>
          <p:cNvSpPr/>
          <p:nvPr/>
        </p:nvSpPr>
        <p:spPr>
          <a:xfrm>
            <a:off x="4653875" y="1702475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4" name="Google Shape;384;g39b07a0a5fe_0_47"/>
          <p:cNvSpPr txBox="1"/>
          <p:nvPr>
            <p:ph idx="4294967295" type="body"/>
          </p:nvPr>
        </p:nvSpPr>
        <p:spPr>
          <a:xfrm>
            <a:off x="4722725" y="1702475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exclusivamente</a:t>
            </a:r>
            <a:r>
              <a:rPr b="1" lang="en" sz="1300">
                <a:solidFill>
                  <a:schemeClr val="lt1"/>
                </a:solidFill>
              </a:rPr>
              <a:t> abundantes entre grupos específicos 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385" name="Google Shape;385;g39b07a0a5fe_0_47"/>
          <p:cNvSpPr/>
          <p:nvPr/>
        </p:nvSpPr>
        <p:spPr>
          <a:xfrm>
            <a:off x="4653875" y="2660725"/>
            <a:ext cx="2203500" cy="7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g39b07a0a5fe_0_47"/>
          <p:cNvSpPr txBox="1"/>
          <p:nvPr>
            <p:ph idx="4294967295" type="body"/>
          </p:nvPr>
        </p:nvSpPr>
        <p:spPr>
          <a:xfrm>
            <a:off x="4722725" y="2660725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diferencialmente</a:t>
            </a:r>
            <a:r>
              <a:rPr b="1" lang="en" sz="1300">
                <a:solidFill>
                  <a:schemeClr val="lt1"/>
                </a:solidFill>
              </a:rPr>
              <a:t> expressos entre grupos neurodivergentes (TEA)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387" name="Google Shape;387;g39b07a0a5fe_0_47"/>
          <p:cNvSpPr txBox="1"/>
          <p:nvPr>
            <p:ph idx="4294967295" type="body"/>
          </p:nvPr>
        </p:nvSpPr>
        <p:spPr>
          <a:xfrm>
            <a:off x="2286625" y="1392575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1</a:t>
            </a:r>
            <a:endParaRPr sz="1400"/>
          </a:p>
        </p:txBody>
      </p:sp>
      <p:sp>
        <p:nvSpPr>
          <p:cNvPr id="388" name="Google Shape;388;g39b07a0a5fe_0_47"/>
          <p:cNvSpPr txBox="1"/>
          <p:nvPr>
            <p:ph idx="4294967295" type="body"/>
          </p:nvPr>
        </p:nvSpPr>
        <p:spPr>
          <a:xfrm>
            <a:off x="4653875" y="1392575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2</a:t>
            </a:r>
            <a:endParaRPr sz="1400"/>
          </a:p>
        </p:txBody>
      </p:sp>
      <p:sp>
        <p:nvSpPr>
          <p:cNvPr id="389" name="Google Shape;389;g39b07a0a5fe_0_47"/>
          <p:cNvSpPr txBox="1"/>
          <p:nvPr>
            <p:ph idx="4294967295" type="body"/>
          </p:nvPr>
        </p:nvSpPr>
        <p:spPr>
          <a:xfrm>
            <a:off x="2355475" y="3441025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</a:t>
            </a:r>
            <a:endParaRPr sz="1400"/>
          </a:p>
        </p:txBody>
      </p:sp>
      <p:sp>
        <p:nvSpPr>
          <p:cNvPr id="390" name="Google Shape;390;g39b07a0a5fe_0_47"/>
          <p:cNvSpPr txBox="1"/>
          <p:nvPr>
            <p:ph idx="4294967295" type="body"/>
          </p:nvPr>
        </p:nvSpPr>
        <p:spPr>
          <a:xfrm>
            <a:off x="4722725" y="3441025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4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38df9ba1309_0_1" title="Exclusive_express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950" y="548200"/>
            <a:ext cx="6194028" cy="437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38df9ba1309_0_1"/>
          <p:cNvSpPr txBox="1"/>
          <p:nvPr>
            <p:ph idx="1" type="subTitle"/>
          </p:nvPr>
        </p:nvSpPr>
        <p:spPr>
          <a:xfrm>
            <a:off x="237125" y="205650"/>
            <a:ext cx="8568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Genes com maior abundância exclusiva em indivíduos </a:t>
            </a:r>
            <a:r>
              <a:rPr b="1" lang="en" sz="1900">
                <a:solidFill>
                  <a:srgbClr val="CC0000"/>
                </a:solidFill>
              </a:rPr>
              <a:t>neuro divergentes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397" name="Google Shape;397;g38df9ba1309_0_1"/>
          <p:cNvSpPr txBox="1"/>
          <p:nvPr>
            <p:ph idx="4294967295" type="body"/>
          </p:nvPr>
        </p:nvSpPr>
        <p:spPr>
          <a:xfrm>
            <a:off x="237125" y="1376075"/>
            <a:ext cx="30495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TEA feminino: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ENSG00000184779 </a:t>
            </a:r>
            <a:r>
              <a:rPr b="1" lang="en" sz="1400"/>
              <a:t>(RPS17)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ENSG00000200085/não-codificante </a:t>
            </a:r>
            <a:r>
              <a:rPr b="1" lang="en" sz="1400"/>
              <a:t>(Y_RNA)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TEA masculino: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ENSG00000252331/não-codificante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ENSG00000166426 </a:t>
            </a:r>
            <a:r>
              <a:rPr b="1" lang="en" sz="1400"/>
              <a:t>(CRABP1)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ENSG00000163191 </a:t>
            </a:r>
            <a:r>
              <a:rPr b="1" lang="en" sz="1400"/>
              <a:t>(S100A11)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*Escala de valores: de ~0,5 a 1,5 (média do Log2 RPKM counts)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398" name="Google Shape;398;g38df9ba1309_0_1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7792089" y="4677125"/>
            <a:ext cx="1273610" cy="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b07a0a5fe_0_18"/>
          <p:cNvSpPr txBox="1"/>
          <p:nvPr>
            <p:ph idx="1" type="subTitle"/>
          </p:nvPr>
        </p:nvSpPr>
        <p:spPr>
          <a:xfrm>
            <a:off x="237125" y="205650"/>
            <a:ext cx="8699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Genes com maior abundância exclusiva em indivíduos </a:t>
            </a:r>
            <a:r>
              <a:rPr b="1" lang="en" sz="1900">
                <a:solidFill>
                  <a:srgbClr val="CC0000"/>
                </a:solidFill>
              </a:rPr>
              <a:t>neuro divergentes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404" name="Google Shape;404;g39b07a0a5fe_0_18" title="CRABP1-ge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916" y="2132438"/>
            <a:ext cx="4139968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9b07a0a5fe_0_18"/>
          <p:cNvSpPr txBox="1"/>
          <p:nvPr>
            <p:ph idx="4294967295" type="body"/>
          </p:nvPr>
        </p:nvSpPr>
        <p:spPr>
          <a:xfrm>
            <a:off x="4750913" y="1681500"/>
            <a:ext cx="169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CRABP1</a:t>
            </a:r>
            <a:endParaRPr sz="1400"/>
          </a:p>
        </p:txBody>
      </p:sp>
      <p:sp>
        <p:nvSpPr>
          <p:cNvPr id="406" name="Google Shape;406;g39b07a0a5fe_0_18"/>
          <p:cNvSpPr txBox="1"/>
          <p:nvPr>
            <p:ph idx="4294967295" type="body"/>
          </p:nvPr>
        </p:nvSpPr>
        <p:spPr>
          <a:xfrm>
            <a:off x="441850" y="833738"/>
            <a:ext cx="473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Localização cromossomal dos genes</a:t>
            </a:r>
            <a:endParaRPr b="1" sz="1400"/>
          </a:p>
        </p:txBody>
      </p:sp>
      <p:pic>
        <p:nvPicPr>
          <p:cNvPr id="407" name="Google Shape;407;g39b07a0a5fe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067" y="4716500"/>
            <a:ext cx="1192258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9b07a0a5fe_0_18" title="S100A11-ge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912" y="3349438"/>
            <a:ext cx="4139975" cy="517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9b07a0a5fe_0_18"/>
          <p:cNvSpPr txBox="1"/>
          <p:nvPr>
            <p:ph idx="4294967295" type="body"/>
          </p:nvPr>
        </p:nvSpPr>
        <p:spPr>
          <a:xfrm>
            <a:off x="4946538" y="2914863"/>
            <a:ext cx="15480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S100A11</a:t>
            </a:r>
            <a:endParaRPr sz="1400"/>
          </a:p>
        </p:txBody>
      </p:sp>
      <p:pic>
        <p:nvPicPr>
          <p:cNvPr id="410" name="Google Shape;410;g39b07a0a5fe_0_18" title="ENSG00000200085-ge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62" y="3349438"/>
            <a:ext cx="3775700" cy="47197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9b07a0a5fe_0_18"/>
          <p:cNvSpPr txBox="1"/>
          <p:nvPr>
            <p:ph idx="4294967295" type="body"/>
          </p:nvPr>
        </p:nvSpPr>
        <p:spPr>
          <a:xfrm>
            <a:off x="488963" y="2878866"/>
            <a:ext cx="1453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Y_RNA</a:t>
            </a:r>
            <a:endParaRPr sz="1400"/>
          </a:p>
        </p:txBody>
      </p:sp>
      <p:sp>
        <p:nvSpPr>
          <p:cNvPr id="412" name="Google Shape;412;g39b07a0a5fe_0_18"/>
          <p:cNvSpPr txBox="1"/>
          <p:nvPr>
            <p:ph idx="4294967295" type="body"/>
          </p:nvPr>
        </p:nvSpPr>
        <p:spPr>
          <a:xfrm>
            <a:off x="282463" y="1326838"/>
            <a:ext cx="145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TEA feminino: 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/>
          </a:p>
        </p:txBody>
      </p:sp>
      <p:pic>
        <p:nvPicPr>
          <p:cNvPr id="413" name="Google Shape;413;g39b07a0a5fe_0_18" title="RPS17-gen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62" y="2141635"/>
            <a:ext cx="3775709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9b07a0a5fe_0_18"/>
          <p:cNvSpPr txBox="1"/>
          <p:nvPr>
            <p:ph idx="4294967295" type="body"/>
          </p:nvPr>
        </p:nvSpPr>
        <p:spPr>
          <a:xfrm>
            <a:off x="441863" y="1757788"/>
            <a:ext cx="1548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RPS17</a:t>
            </a:r>
            <a:endParaRPr sz="1400"/>
          </a:p>
        </p:txBody>
      </p:sp>
      <p:sp>
        <p:nvSpPr>
          <p:cNvPr id="415" name="Google Shape;415;g39b07a0a5fe_0_18"/>
          <p:cNvSpPr txBox="1"/>
          <p:nvPr>
            <p:ph idx="4294967295" type="body"/>
          </p:nvPr>
        </p:nvSpPr>
        <p:spPr>
          <a:xfrm>
            <a:off x="4750913" y="1313938"/>
            <a:ext cx="14538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TEA masculino: 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>
              <a:solidFill>
                <a:srgbClr val="CC0000"/>
              </a:solidFill>
            </a:endParaRPr>
          </a:p>
        </p:txBody>
      </p:sp>
      <p:pic>
        <p:nvPicPr>
          <p:cNvPr id="416" name="Google Shape;416;g39b07a0a5fe_0_18"/>
          <p:cNvPicPr preferRelativeResize="0"/>
          <p:nvPr/>
        </p:nvPicPr>
        <p:blipFill rotWithShape="1">
          <a:blip r:embed="rId8">
            <a:alphaModFix/>
          </a:blip>
          <a:srcRect b="36972" l="0" r="0" t="35475"/>
          <a:stretch/>
        </p:blipFill>
        <p:spPr>
          <a:xfrm>
            <a:off x="3861175" y="4199000"/>
            <a:ext cx="1878280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9b07a0a5fe_0_18"/>
          <p:cNvSpPr txBox="1"/>
          <p:nvPr>
            <p:ph idx="4294967295" type="body"/>
          </p:nvPr>
        </p:nvSpPr>
        <p:spPr>
          <a:xfrm>
            <a:off x="534225" y="4199000"/>
            <a:ext cx="2668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Busca em base de dados de genes associados ao autismo</a:t>
            </a:r>
            <a:endParaRPr b="1" sz="1400"/>
          </a:p>
        </p:txBody>
      </p:sp>
      <p:cxnSp>
        <p:nvCxnSpPr>
          <p:cNvPr id="418" name="Google Shape;418;g39b07a0a5fe_0_18"/>
          <p:cNvCxnSpPr/>
          <p:nvPr/>
        </p:nvCxnSpPr>
        <p:spPr>
          <a:xfrm>
            <a:off x="3202725" y="4457750"/>
            <a:ext cx="5433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g39b07a0a5fe_0_18"/>
          <p:cNvCxnSpPr/>
          <p:nvPr/>
        </p:nvCxnSpPr>
        <p:spPr>
          <a:xfrm>
            <a:off x="5833925" y="4457750"/>
            <a:ext cx="5433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0" name="Google Shape;420;g39b07a0a5fe_0_18"/>
          <p:cNvSpPr txBox="1"/>
          <p:nvPr>
            <p:ph idx="4294967295" type="body"/>
          </p:nvPr>
        </p:nvSpPr>
        <p:spPr>
          <a:xfrm>
            <a:off x="6471700" y="4272950"/>
            <a:ext cx="1989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0000"/>
                </a:solidFill>
              </a:rPr>
              <a:t>Sem resultados!</a:t>
            </a:r>
            <a:endParaRPr b="1" sz="1400">
              <a:solidFill>
                <a:srgbClr val="CC0000"/>
              </a:solidFill>
            </a:endParaRPr>
          </a:p>
        </p:txBody>
      </p:sp>
      <p:cxnSp>
        <p:nvCxnSpPr>
          <p:cNvPr id="421" name="Google Shape;421;g39b07a0a5fe_0_18"/>
          <p:cNvCxnSpPr/>
          <p:nvPr/>
        </p:nvCxnSpPr>
        <p:spPr>
          <a:xfrm flipH="1">
            <a:off x="4478525" y="1473275"/>
            <a:ext cx="11400" cy="24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39b07a0a5fe_0_1" title="TEA Feminino.png"/>
          <p:cNvPicPr preferRelativeResize="0"/>
          <p:nvPr/>
        </p:nvPicPr>
        <p:blipFill rotWithShape="1">
          <a:blip r:embed="rId3">
            <a:alphaModFix/>
          </a:blip>
          <a:srcRect b="10844" l="0" r="2591" t="5995"/>
          <a:stretch/>
        </p:blipFill>
        <p:spPr>
          <a:xfrm>
            <a:off x="441850" y="1313950"/>
            <a:ext cx="7244376" cy="34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9b07a0a5fe_0_1"/>
          <p:cNvSpPr txBox="1"/>
          <p:nvPr>
            <p:ph idx="1" type="subTitle"/>
          </p:nvPr>
        </p:nvSpPr>
        <p:spPr>
          <a:xfrm>
            <a:off x="237125" y="205650"/>
            <a:ext cx="8557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Genes com maior abundância exclusiva em indivíduos </a:t>
            </a:r>
            <a:r>
              <a:rPr b="1" lang="en" sz="1900">
                <a:solidFill>
                  <a:srgbClr val="CC0000"/>
                </a:solidFill>
              </a:rPr>
              <a:t>neurodivergentes</a:t>
            </a:r>
            <a:endParaRPr b="1" sz="1900">
              <a:solidFill>
                <a:srgbClr val="CC0000"/>
              </a:solidFill>
            </a:endParaRPr>
          </a:p>
        </p:txBody>
      </p:sp>
      <p:pic>
        <p:nvPicPr>
          <p:cNvPr id="428" name="Google Shape;428;g39b07a0a5f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269" y="4624172"/>
            <a:ext cx="2064728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9b07a0a5fe_0_1"/>
          <p:cNvSpPr txBox="1"/>
          <p:nvPr>
            <p:ph idx="4294967295" type="body"/>
          </p:nvPr>
        </p:nvSpPr>
        <p:spPr>
          <a:xfrm>
            <a:off x="441850" y="833738"/>
            <a:ext cx="473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Dados de enriquecimento</a:t>
            </a:r>
            <a:endParaRPr b="1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"/>
          <p:cNvSpPr txBox="1"/>
          <p:nvPr>
            <p:ph idx="1" type="subTitle"/>
          </p:nvPr>
        </p:nvSpPr>
        <p:spPr>
          <a:xfrm>
            <a:off x="237125" y="20565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2. </a:t>
            </a:r>
            <a:r>
              <a:rPr b="1" lang="en" sz="1900"/>
              <a:t>Genes com maior abundância entre grupos específicos </a:t>
            </a:r>
            <a:r>
              <a:rPr b="1" lang="en" sz="1800">
                <a:solidFill>
                  <a:srgbClr val="CC0000"/>
                </a:solidFill>
              </a:rPr>
              <a:t>(</a:t>
            </a:r>
            <a:r>
              <a:rPr b="1" lang="en" sz="1800">
                <a:solidFill>
                  <a:srgbClr val="CC0000"/>
                </a:solidFill>
              </a:rPr>
              <a:t>neuro divergentes</a:t>
            </a:r>
            <a:r>
              <a:rPr b="1" lang="en" sz="1800">
                <a:solidFill>
                  <a:srgbClr val="CC0000"/>
                </a:solidFill>
              </a:rPr>
              <a:t> vs neurotípicos)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35" name="Google Shape;435;p11"/>
          <p:cNvSpPr txBox="1"/>
          <p:nvPr>
            <p:ph idx="4294967295" type="body"/>
          </p:nvPr>
        </p:nvSpPr>
        <p:spPr>
          <a:xfrm>
            <a:off x="6139775" y="835200"/>
            <a:ext cx="3004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TEA vs Controle (masculino):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ENSG00000129824 </a:t>
            </a:r>
            <a:r>
              <a:rPr b="1" lang="en" sz="1400"/>
              <a:t>(RPS4Y1)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ENSG00000067048 </a:t>
            </a:r>
            <a:r>
              <a:rPr b="1" lang="en" sz="1400"/>
              <a:t>(DDX3Y)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ENSG00000114374 </a:t>
            </a:r>
            <a:r>
              <a:rPr b="1" lang="en" sz="1400"/>
              <a:t>(USP9Y)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ENSG00000012817 </a:t>
            </a:r>
            <a:r>
              <a:rPr b="1" lang="en" sz="1400"/>
              <a:t>(KDM5D)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ENSG00000165246 </a:t>
            </a:r>
            <a:r>
              <a:rPr b="1" lang="en" sz="1400"/>
              <a:t>(NLGN4Y)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ENSG00000183878 </a:t>
            </a:r>
            <a:r>
              <a:rPr b="1" lang="en" sz="1400"/>
              <a:t>(UTY)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ENSG00000099715 </a:t>
            </a:r>
            <a:r>
              <a:rPr b="1" lang="en" sz="1400"/>
              <a:t>(PCDH11Y)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ENSG00000233864/não-codificante </a:t>
            </a:r>
            <a:r>
              <a:rPr b="1" lang="en" sz="1400"/>
              <a:t>(TTTY15)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TEA vs Controle (feminino):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ENSG00000229807/não-codificante</a:t>
            </a:r>
            <a:r>
              <a:rPr b="1" lang="en" sz="1400"/>
              <a:t> (XIST)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*Escala de valores: de ~0,5 a 3,1 (média do Log2 RPKM counts)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436" name="Google Shape;436;p11" title="Shared_expressi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2350"/>
            <a:ext cx="6224814" cy="44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1"/>
          <p:cNvSpPr txBox="1"/>
          <p:nvPr>
            <p:ph idx="4294967295" type="body"/>
          </p:nvPr>
        </p:nvSpPr>
        <p:spPr>
          <a:xfrm>
            <a:off x="538550" y="4140425"/>
            <a:ext cx="3004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Sem expressão diferencial significativa!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>
              <a:solidFill>
                <a:srgbClr val="CC0000"/>
              </a:solidFill>
            </a:endParaRPr>
          </a:p>
        </p:txBody>
      </p:sp>
      <p:pic>
        <p:nvPicPr>
          <p:cNvPr id="438" name="Google Shape;438;p11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7805139" y="4677125"/>
            <a:ext cx="1273610" cy="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9add1489e9_0_0"/>
          <p:cNvSpPr txBox="1"/>
          <p:nvPr>
            <p:ph idx="1" type="subTitle"/>
          </p:nvPr>
        </p:nvSpPr>
        <p:spPr>
          <a:xfrm>
            <a:off x="237125" y="20565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2. </a:t>
            </a:r>
            <a:r>
              <a:rPr b="1" lang="en" sz="1900"/>
              <a:t>Genes com maior abundância entre grupos específicos </a:t>
            </a:r>
            <a:r>
              <a:rPr b="1" lang="en" sz="1800">
                <a:solidFill>
                  <a:srgbClr val="CC0000"/>
                </a:solidFill>
              </a:rPr>
              <a:t>(</a:t>
            </a:r>
            <a:r>
              <a:rPr b="1" lang="en" sz="1800">
                <a:solidFill>
                  <a:srgbClr val="CC0000"/>
                </a:solidFill>
              </a:rPr>
              <a:t>neuro divergentes</a:t>
            </a:r>
            <a:r>
              <a:rPr b="1" lang="en" sz="1800">
                <a:solidFill>
                  <a:srgbClr val="CC0000"/>
                </a:solidFill>
              </a:rPr>
              <a:t> vs neurotípicos)</a:t>
            </a:r>
            <a:endParaRPr b="1" sz="1800">
              <a:solidFill>
                <a:srgbClr val="CC0000"/>
              </a:solidFill>
            </a:endParaRPr>
          </a:p>
        </p:txBody>
      </p:sp>
      <p:grpSp>
        <p:nvGrpSpPr>
          <p:cNvPr id="444" name="Google Shape;444;g39add1489e9_0_0"/>
          <p:cNvGrpSpPr/>
          <p:nvPr/>
        </p:nvGrpSpPr>
        <p:grpSpPr>
          <a:xfrm>
            <a:off x="898048" y="3641195"/>
            <a:ext cx="7347862" cy="872095"/>
            <a:chOff x="898075" y="2550975"/>
            <a:chExt cx="7347862" cy="872095"/>
          </a:xfrm>
        </p:grpSpPr>
        <p:pic>
          <p:nvPicPr>
            <p:cNvPr id="445" name="Google Shape;445;g39add1489e9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075" y="2750221"/>
              <a:ext cx="7342303" cy="672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39add1489e9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3635" y="2550975"/>
              <a:ext cx="7342302" cy="199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7" name="Google Shape;447;g39add1489e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063" y="2299849"/>
            <a:ext cx="7347875" cy="19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9add1489e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4375" y="4403900"/>
            <a:ext cx="669650" cy="6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9add1489e9_0_0"/>
          <p:cNvSpPr txBox="1"/>
          <p:nvPr>
            <p:ph idx="4294967295" type="body"/>
          </p:nvPr>
        </p:nvSpPr>
        <p:spPr>
          <a:xfrm>
            <a:off x="291600" y="1070000"/>
            <a:ext cx="473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Localização cromossomal dos genes</a:t>
            </a:r>
            <a:endParaRPr b="1" sz="1400"/>
          </a:p>
        </p:txBody>
      </p:sp>
      <p:sp>
        <p:nvSpPr>
          <p:cNvPr id="450" name="Google Shape;450;g39add1489e9_0_0"/>
          <p:cNvSpPr txBox="1"/>
          <p:nvPr>
            <p:ph idx="4294967295" type="body"/>
          </p:nvPr>
        </p:nvSpPr>
        <p:spPr>
          <a:xfrm>
            <a:off x="291600" y="1478000"/>
            <a:ext cx="192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Grupos</a:t>
            </a:r>
            <a:r>
              <a:rPr b="1" lang="en" sz="1400">
                <a:solidFill>
                  <a:srgbClr val="CC0000"/>
                </a:solidFill>
              </a:rPr>
              <a:t> femininos: 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/>
          </a:p>
        </p:txBody>
      </p:sp>
      <p:sp>
        <p:nvSpPr>
          <p:cNvPr id="451" name="Google Shape;451;g39add1489e9_0_0"/>
          <p:cNvSpPr txBox="1"/>
          <p:nvPr>
            <p:ph idx="4294967295" type="body"/>
          </p:nvPr>
        </p:nvSpPr>
        <p:spPr>
          <a:xfrm>
            <a:off x="352650" y="2645450"/>
            <a:ext cx="1805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Grupos masculinos: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/>
          </a:p>
        </p:txBody>
      </p:sp>
      <p:sp>
        <p:nvSpPr>
          <p:cNvPr id="452" name="Google Shape;452;g39add1489e9_0_0"/>
          <p:cNvSpPr txBox="1"/>
          <p:nvPr>
            <p:ph idx="4294967295" type="body"/>
          </p:nvPr>
        </p:nvSpPr>
        <p:spPr>
          <a:xfrm>
            <a:off x="481200" y="1805650"/>
            <a:ext cx="1548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XIST</a:t>
            </a:r>
            <a:endParaRPr sz="1400"/>
          </a:p>
        </p:txBody>
      </p:sp>
      <p:sp>
        <p:nvSpPr>
          <p:cNvPr id="453" name="Google Shape;453;g39add1489e9_0_0"/>
          <p:cNvSpPr txBox="1"/>
          <p:nvPr>
            <p:ph idx="4294967295" type="body"/>
          </p:nvPr>
        </p:nvSpPr>
        <p:spPr>
          <a:xfrm>
            <a:off x="481200" y="3053425"/>
            <a:ext cx="584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RPS4Y1, DDX3Y, USP9Y, KDM5D, NLGN4Y, UTY, PCDH11Y, TTTY15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74d4c5914_0_57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" name="Google Shape;459;g3874d4c5914_0_57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Próximos passos</a:t>
            </a:r>
            <a:endParaRPr/>
          </a:p>
        </p:txBody>
      </p:sp>
      <p:sp>
        <p:nvSpPr>
          <p:cNvPr id="460" name="Google Shape;460;g3874d4c5914_0_57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61" name="Google Shape;461;g3874d4c5914_0_57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462" name="Google Shape;462;g3874d4c5914_0_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g3874d4c5914_0_57"/>
            <p:cNvSpPr/>
            <p:nvPr/>
          </p:nvSpPr>
          <p:spPr>
            <a:xfrm rot="372207">
              <a:off x="1370748" y="609728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464" name="Google Shape;464;g3874d4c5914_0_57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488" y="3154700"/>
            <a:ext cx="1609324" cy="14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525" y="3154688"/>
            <a:ext cx="1791900" cy="1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4"/>
          <p:cNvSpPr txBox="1"/>
          <p:nvPr>
            <p:ph idx="4294967295" type="body"/>
          </p:nvPr>
        </p:nvSpPr>
        <p:spPr>
          <a:xfrm>
            <a:off x="386100" y="353825"/>
            <a:ext cx="39441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Amostras de cérebro: </a:t>
            </a:r>
            <a:r>
              <a:rPr lang="en" sz="1500"/>
              <a:t>Dataset </a:t>
            </a:r>
            <a:r>
              <a:rPr lang="en" sz="1500"/>
              <a:t>GSE102741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Filtragem dos dados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Análises de expressão exclusiva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Análises de enriquecimento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Localização cromossomal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Análises de expressão diferencial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Avaliar co-expressão de genes do eixo hipotálamo-hipófise</a:t>
            </a:r>
            <a:endParaRPr b="1" sz="1500">
              <a:solidFill>
                <a:srgbClr val="FF0000"/>
              </a:solidFill>
            </a:endParaRPr>
          </a:p>
        </p:txBody>
      </p:sp>
      <p:sp>
        <p:nvSpPr>
          <p:cNvPr id="472" name="Google Shape;472;p14"/>
          <p:cNvSpPr txBox="1"/>
          <p:nvPr>
            <p:ph idx="4294967295" type="body"/>
          </p:nvPr>
        </p:nvSpPr>
        <p:spPr>
          <a:xfrm>
            <a:off x="4853425" y="353825"/>
            <a:ext cx="3944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Amostras de sangue: </a:t>
            </a:r>
            <a:r>
              <a:rPr lang="en" sz="1500"/>
              <a:t>Dataset E-MTAB-13871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Filtragem dos dados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Análises de expressão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●"/>
            </a:pPr>
            <a:r>
              <a:rPr b="1" lang="en" sz="1500">
                <a:solidFill>
                  <a:srgbClr val="FF0000"/>
                </a:solidFill>
              </a:rPr>
              <a:t>Comparação da abundância/expressão diferencial com amostras de cérebro</a:t>
            </a:r>
            <a:endParaRPr b="1" sz="1500">
              <a:solidFill>
                <a:srgbClr val="FF0000"/>
              </a:solidFill>
            </a:endParaRPr>
          </a:p>
        </p:txBody>
      </p:sp>
      <p:cxnSp>
        <p:nvCxnSpPr>
          <p:cNvPr id="473" name="Google Shape;473;p14"/>
          <p:cNvCxnSpPr/>
          <p:nvPr/>
        </p:nvCxnSpPr>
        <p:spPr>
          <a:xfrm>
            <a:off x="4433525" y="424600"/>
            <a:ext cx="34500" cy="38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" name="Google Shape;157;p4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58" name="Google Shape;158;p4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160" name="Google Shape;160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4"/>
            <p:cNvSpPr/>
            <p:nvPr/>
          </p:nvSpPr>
          <p:spPr>
            <a:xfrm rot="372207">
              <a:off x="1370727" y="609726"/>
              <a:ext cx="763471" cy="802728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162" name="Google Shape;162;p4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479" name="Google Shape;479;p16"/>
          <p:cNvSpPr txBox="1"/>
          <p:nvPr/>
        </p:nvSpPr>
        <p:spPr>
          <a:xfrm>
            <a:off x="720000" y="1017725"/>
            <a:ext cx="6713400" cy="3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AMERICAN PSYCHIATRIC ASSOCIATION. Manual diagnóstico e estatístico de transtornos mentais: DSM-5. 5. ed. Porto Alegre: Artmed, 2014.</a:t>
            </a:r>
            <a:endParaRPr b="0" i="0" sz="16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9975" y="199450"/>
            <a:ext cx="1577231" cy="1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"/>
          <p:cNvSpPr/>
          <p:nvPr/>
        </p:nvSpPr>
        <p:spPr>
          <a:xfrm>
            <a:off x="0" y="0"/>
            <a:ext cx="9144000" cy="29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6" name="Google Shape;486;p20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Obrigada!</a:t>
            </a:r>
            <a:endParaRPr/>
          </a:p>
        </p:txBody>
      </p:sp>
      <p:pic>
        <p:nvPicPr>
          <p:cNvPr id="487" name="Google Shape;4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625" y="367900"/>
            <a:ext cx="2393249" cy="44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720000" y="1218600"/>
            <a:ext cx="6433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Transtorno do neurodesenvolvimento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4137875" y="3540538"/>
            <a:ext cx="2360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Manifestações na infância</a:t>
            </a:r>
            <a:endParaRPr sz="1500"/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8875" y="2082875"/>
            <a:ext cx="1457676" cy="14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>
            <p:ph idx="1" type="body"/>
          </p:nvPr>
        </p:nvSpPr>
        <p:spPr>
          <a:xfrm>
            <a:off x="1375225" y="3540550"/>
            <a:ext cx="2360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Início no desenvolvimento</a:t>
            </a:r>
            <a:endParaRPr sz="1500"/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5225" y="2045839"/>
            <a:ext cx="1685700" cy="16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4d5ca85a8_0_26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181" name="Google Shape;181;g384d5ca85a8_0_26"/>
          <p:cNvSpPr txBox="1"/>
          <p:nvPr>
            <p:ph idx="1" type="body"/>
          </p:nvPr>
        </p:nvSpPr>
        <p:spPr>
          <a:xfrm>
            <a:off x="720000" y="1218600"/>
            <a:ext cx="643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Transtorno do neurodesenvolvimento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Origem multifatorial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2" name="Google Shape;182;g384d5ca85a8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84d5ca85a8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84d5ca85a8_0_26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  <p:pic>
        <p:nvPicPr>
          <p:cNvPr id="185" name="Google Shape;185;g384d5ca85a8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450" y="2265300"/>
            <a:ext cx="1634225" cy="16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84d5ca85a8_0_26"/>
          <p:cNvSpPr txBox="1"/>
          <p:nvPr>
            <p:ph idx="1" type="body"/>
          </p:nvPr>
        </p:nvSpPr>
        <p:spPr>
          <a:xfrm>
            <a:off x="794363" y="3946975"/>
            <a:ext cx="2360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Genética e hereditariedade</a:t>
            </a:r>
            <a:endParaRPr sz="1500"/>
          </a:p>
        </p:txBody>
      </p:sp>
      <p:sp>
        <p:nvSpPr>
          <p:cNvPr id="187" name="Google Shape;187;g384d5ca85a8_0_26"/>
          <p:cNvSpPr txBox="1"/>
          <p:nvPr>
            <p:ph idx="1" type="body"/>
          </p:nvPr>
        </p:nvSpPr>
        <p:spPr>
          <a:xfrm>
            <a:off x="5329100" y="4045225"/>
            <a:ext cx="236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Fatores ambientais</a:t>
            </a:r>
            <a:endParaRPr sz="1500"/>
          </a:p>
        </p:txBody>
      </p:sp>
      <p:pic>
        <p:nvPicPr>
          <p:cNvPr id="188" name="Google Shape;188;g384d5ca85a8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391151">
            <a:off x="920173" y="2234187"/>
            <a:ext cx="538323" cy="53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84d5ca85a8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8462" y="2683775"/>
            <a:ext cx="614682" cy="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84d5ca85a8_0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7825" y="2935013"/>
            <a:ext cx="843675" cy="8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84d5ca85a8_0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8100" y="1858888"/>
            <a:ext cx="438374" cy="4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84d5ca85a8_0_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28075" y="2108075"/>
            <a:ext cx="575700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84d5ca85a8_0_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9927" y="2614324"/>
            <a:ext cx="1214900" cy="1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4d5ca85a8_0_38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199" name="Google Shape;199;g384d5ca85a8_0_38"/>
          <p:cNvSpPr txBox="1"/>
          <p:nvPr>
            <p:ph idx="1" type="body"/>
          </p:nvPr>
        </p:nvSpPr>
        <p:spPr>
          <a:xfrm>
            <a:off x="720000" y="1218600"/>
            <a:ext cx="643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Transtorno do neurodesenvolvimento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Origem multifatorial: genética (hereditariedade) vs ambiente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Características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00" name="Google Shape;200;g384d5ca85a8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84d5ca85a8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84d5ca85a8_0_38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  <p:sp>
        <p:nvSpPr>
          <p:cNvPr id="203" name="Google Shape;203;g384d5ca85a8_0_38"/>
          <p:cNvSpPr txBox="1"/>
          <p:nvPr>
            <p:ph idx="1" type="body"/>
          </p:nvPr>
        </p:nvSpPr>
        <p:spPr>
          <a:xfrm>
            <a:off x="720000" y="3961775"/>
            <a:ext cx="2360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Déficits na comunicação e interação social</a:t>
            </a:r>
            <a:endParaRPr sz="1500"/>
          </a:p>
        </p:txBody>
      </p:sp>
      <p:sp>
        <p:nvSpPr>
          <p:cNvPr id="204" name="Google Shape;204;g384d5ca85a8_0_38"/>
          <p:cNvSpPr txBox="1"/>
          <p:nvPr>
            <p:ph idx="1" type="body"/>
          </p:nvPr>
        </p:nvSpPr>
        <p:spPr>
          <a:xfrm>
            <a:off x="6434550" y="3961775"/>
            <a:ext cx="2360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Alterações de sensibilidade</a:t>
            </a:r>
            <a:endParaRPr sz="1500"/>
          </a:p>
        </p:txBody>
      </p:sp>
      <p:sp>
        <p:nvSpPr>
          <p:cNvPr id="205" name="Google Shape;205;g384d5ca85a8_0_38"/>
          <p:cNvSpPr txBox="1"/>
          <p:nvPr>
            <p:ph idx="1" type="body"/>
          </p:nvPr>
        </p:nvSpPr>
        <p:spPr>
          <a:xfrm>
            <a:off x="3682750" y="3961775"/>
            <a:ext cx="2658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Comportamentos repetitivos e interesses restritos</a:t>
            </a:r>
            <a:endParaRPr sz="1500"/>
          </a:p>
        </p:txBody>
      </p:sp>
      <p:pic>
        <p:nvPicPr>
          <p:cNvPr id="206" name="Google Shape;206;g384d5ca85a8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150" y="2349850"/>
            <a:ext cx="1132250" cy="11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4d5ca85a8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7250" y="2424175"/>
            <a:ext cx="1533149" cy="15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84d5ca85a8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1000" y="2749100"/>
            <a:ext cx="1067500" cy="10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84d5ca85a8_0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5374" y="1841000"/>
            <a:ext cx="1339525" cy="13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84d5ca85a8_0_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7784" y="2110147"/>
            <a:ext cx="614700" cy="6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84d5ca85a8_0_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40300" y="2829525"/>
            <a:ext cx="1132250" cy="11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4d5ca85a8_0_46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217" name="Google Shape;217;g384d5ca85a8_0_46"/>
          <p:cNvSpPr txBox="1"/>
          <p:nvPr>
            <p:ph idx="1" type="body"/>
          </p:nvPr>
        </p:nvSpPr>
        <p:spPr>
          <a:xfrm>
            <a:off x="720000" y="1218600"/>
            <a:ext cx="64335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Transtorno do neurodesenvolvimento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Origem multifatorial: genética (hereditariedade) vs ambiente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Características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Classificação por níveis de suporte necessário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18" name="Google Shape;218;g384d5ca85a8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84d5ca85a8_0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84d5ca85a8_0_46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  <p:sp>
        <p:nvSpPr>
          <p:cNvPr id="221" name="Google Shape;221;g384d5ca85a8_0_46"/>
          <p:cNvSpPr/>
          <p:nvPr/>
        </p:nvSpPr>
        <p:spPr>
          <a:xfrm>
            <a:off x="720000" y="2792675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" name="Google Shape;222;g384d5ca85a8_0_46"/>
          <p:cNvSpPr txBox="1"/>
          <p:nvPr>
            <p:ph idx="4294967295" type="body"/>
          </p:nvPr>
        </p:nvSpPr>
        <p:spPr>
          <a:xfrm>
            <a:off x="788850" y="2984075"/>
            <a:ext cx="2065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1 - EXIGE APOIO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23" name="Google Shape;223;g384d5ca85a8_0_46"/>
          <p:cNvSpPr/>
          <p:nvPr/>
        </p:nvSpPr>
        <p:spPr>
          <a:xfrm>
            <a:off x="3207900" y="2792675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4" name="Google Shape;224;g384d5ca85a8_0_46"/>
          <p:cNvSpPr txBox="1"/>
          <p:nvPr>
            <p:ph idx="4294967295" type="body"/>
          </p:nvPr>
        </p:nvSpPr>
        <p:spPr>
          <a:xfrm>
            <a:off x="3276750" y="2852075"/>
            <a:ext cx="20658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2 - EXIGE APOIO SUBSTANCIAL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25" name="Google Shape;225;g384d5ca85a8_0_46"/>
          <p:cNvSpPr/>
          <p:nvPr/>
        </p:nvSpPr>
        <p:spPr>
          <a:xfrm>
            <a:off x="5695800" y="2792675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" name="Google Shape;226;g384d5ca85a8_0_46"/>
          <p:cNvSpPr txBox="1"/>
          <p:nvPr>
            <p:ph idx="4294967295" type="body"/>
          </p:nvPr>
        </p:nvSpPr>
        <p:spPr>
          <a:xfrm>
            <a:off x="5764650" y="2875475"/>
            <a:ext cx="20658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3 - EXIGE APOIO MUITO SUBSTANCIAL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8dea7c5ac_0_8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232" name="Google Shape;232;g388dea7c5ac_0_8"/>
          <p:cNvSpPr txBox="1"/>
          <p:nvPr>
            <p:ph idx="1" type="body"/>
          </p:nvPr>
        </p:nvSpPr>
        <p:spPr>
          <a:xfrm>
            <a:off x="720000" y="1218600"/>
            <a:ext cx="64335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Transtorno do neurodesenvolvimento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Origem multifatorial: genética (hereditariedade) vs ambiente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Características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Classificação por níveis de suporte necessário</a:t>
            </a:r>
            <a:endParaRPr sz="1600">
              <a:solidFill>
                <a:srgbClr val="EFEFEF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Comorbidades e TEA sindrômico e não-sindrômico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TDAH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Epilepsia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3" name="Google Shape;233;g388dea7c5a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88dea7c5ac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88dea7c5ac_0_8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8925" y="3732948"/>
            <a:ext cx="1713300" cy="13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 sexo-específico - Questões…</a:t>
            </a:r>
            <a:endParaRPr/>
          </a:p>
        </p:txBody>
      </p:sp>
      <p:sp>
        <p:nvSpPr>
          <p:cNvPr id="242" name="Google Shape;242;p6"/>
          <p:cNvSpPr txBox="1"/>
          <p:nvPr>
            <p:ph idx="4294967295" type="body"/>
          </p:nvPr>
        </p:nvSpPr>
        <p:spPr>
          <a:xfrm>
            <a:off x="720000" y="1218600"/>
            <a:ext cx="79560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Diagnóstico: prevalência em pessoas do sexo masculino ou subdiagnóstico em pessoas do sexo feminino?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Estudos que consideram a diferença sexo-específica no TEA são poucos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Teorias: fator protetor feminino vs cérebro masculino extremo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Comportamental: pessoas do sexo feminino “mascaram” melhor o TEA?</a:t>
            </a:r>
            <a:endParaRPr sz="1500"/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1425" y="2715000"/>
            <a:ext cx="1482575" cy="14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